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71" r:id="rId11"/>
    <p:sldId id="267" r:id="rId12"/>
    <p:sldId id="273" r:id="rId13"/>
    <p:sldId id="278" r:id="rId14"/>
    <p:sldId id="279" r:id="rId15"/>
    <p:sldId id="274" r:id="rId16"/>
    <p:sldId id="275" r:id="rId17"/>
    <p:sldId id="284" r:id="rId18"/>
    <p:sldId id="280" r:id="rId19"/>
    <p:sldId id="269" r:id="rId20"/>
    <p:sldId id="268" r:id="rId21"/>
    <p:sldId id="276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7" r:id="rId30"/>
    <p:sldId id="294" r:id="rId31"/>
    <p:sldId id="295" r:id="rId32"/>
    <p:sldId id="298" r:id="rId33"/>
    <p:sldId id="299" r:id="rId34"/>
    <p:sldId id="301" r:id="rId35"/>
    <p:sldId id="300" r:id="rId36"/>
    <p:sldId id="302" r:id="rId37"/>
    <p:sldId id="322" r:id="rId38"/>
    <p:sldId id="323" r:id="rId39"/>
    <p:sldId id="303" r:id="rId40"/>
    <p:sldId id="304" r:id="rId41"/>
    <p:sldId id="305" r:id="rId42"/>
    <p:sldId id="307" r:id="rId43"/>
    <p:sldId id="309" r:id="rId44"/>
    <p:sldId id="310" r:id="rId45"/>
    <p:sldId id="317" r:id="rId46"/>
    <p:sldId id="316" r:id="rId47"/>
    <p:sldId id="318" r:id="rId48"/>
    <p:sldId id="324" r:id="rId49"/>
    <p:sldId id="325" r:id="rId50"/>
    <p:sldId id="320" r:id="rId51"/>
    <p:sldId id="326" r:id="rId52"/>
    <p:sldId id="327" r:id="rId53"/>
    <p:sldId id="319" r:id="rId54"/>
    <p:sldId id="311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BD989-8B09-4000-8E27-A2A2E0D074F7}" type="datetimeFigureOut">
              <a:rPr lang="en-US" smtClean="0"/>
              <a:pPr/>
              <a:t>14-Mar-14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D796-6703-465C-B9B0-2A4E62198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D796-6703-465C-B9B0-2A4E6219843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D796-6703-465C-B9B0-2A4E621984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D796-6703-465C-B9B0-2A4E6219843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arrodonit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arrodonit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o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28" name="Contenidor de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17" name="Contenidor de peu de pà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26" name="Contenidor de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27" name="Contenidor de número de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8" name="Contenidor de peu de pà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arrodonit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arrodonit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ontenidor de títo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3" name="Contenidor de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4" name="Contenidor de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F8A1CD-A0D5-4F04-8F08-97656BC06CFE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Conteni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06FB369-746A-4C4E-B1A7-6BB2A6D993C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jmberger@uclink.berkeley.edu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0000"/>
                </a:solidFill>
              </a:rPr>
              <a:t>TOPOISOMERASES</a:t>
            </a:r>
            <a:endParaRPr lang="es-ES" sz="5400" dirty="0">
              <a:solidFill>
                <a:srgbClr val="FF0000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4953000" cy="1368152"/>
          </a:xfrm>
        </p:spPr>
        <p:txBody>
          <a:bodyPr/>
          <a:lstStyle/>
          <a:p>
            <a:r>
              <a:rPr lang="es-ES" dirty="0" smtClean="0"/>
              <a:t>Fernando Camacho Navarro	</a:t>
            </a:r>
          </a:p>
          <a:p>
            <a:r>
              <a:rPr lang="es-ES" dirty="0" err="1" smtClean="0"/>
              <a:t>Seher</a:t>
            </a:r>
            <a:r>
              <a:rPr lang="es-ES" dirty="0" smtClean="0"/>
              <a:t> </a:t>
            </a:r>
            <a:r>
              <a:rPr lang="es-ES" dirty="0" err="1" smtClean="0"/>
              <a:t>Kosar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TOPOISOMERASES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Corbett K.D. and James M. Berger J.M</a:t>
            </a:r>
            <a:endParaRPr lang="es-ES" dirty="0"/>
          </a:p>
        </p:txBody>
      </p:sp>
      <p:pic>
        <p:nvPicPr>
          <p:cNvPr id="1026" name="Picture 2" descr="C:\Users\U107933\Desktop\Sense tí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920880" cy="43204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3568" y="126876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General aspects about mechanisms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9958" y="6165304"/>
            <a:ext cx="4144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Corbett K.D. and James M. Berger J.M</a:t>
            </a:r>
            <a:endParaRPr lang="es-E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TOPOISOMERASES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CLASS I TOPOISOMERASE MECHANISM</a:t>
            </a:r>
            <a:endParaRPr lang="es-ES" dirty="0"/>
          </a:p>
        </p:txBody>
      </p:sp>
      <p:pic>
        <p:nvPicPr>
          <p:cNvPr id="1026" name="Picture 2" descr="C:\Users\U107933\Desktop\relaxation mech. of e.coli topo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34301" cy="45365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119675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 smtClean="0">
                <a:solidFill>
                  <a:schemeClr val="accent2"/>
                </a:solidFill>
              </a:rPr>
              <a:t>Mechanism</a:t>
            </a:r>
            <a:r>
              <a:rPr lang="es-ES" sz="2800" dirty="0" smtClean="0">
                <a:solidFill>
                  <a:schemeClr val="accent2"/>
                </a:solidFill>
              </a:rPr>
              <a:t> of </a:t>
            </a:r>
            <a:r>
              <a:rPr lang="es-ES" sz="2800" dirty="0" err="1" smtClean="0">
                <a:solidFill>
                  <a:schemeClr val="accent2"/>
                </a:solidFill>
              </a:rPr>
              <a:t>topoisomerease</a:t>
            </a:r>
            <a:r>
              <a:rPr lang="es-ES" sz="2800" dirty="0" smtClean="0">
                <a:solidFill>
                  <a:schemeClr val="accent2"/>
                </a:solidFill>
              </a:rPr>
              <a:t> IA</a:t>
            </a:r>
            <a:endParaRPr lang="es-ES" sz="28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6381328"/>
            <a:ext cx="4558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Champoux</a:t>
            </a:r>
            <a:r>
              <a:rPr lang="en-US" sz="1100" dirty="0" smtClean="0"/>
              <a:t>, J. J</a:t>
            </a:r>
            <a:endParaRPr lang="es-E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TOPOISOMEREASES</a:t>
            </a:r>
            <a:endParaRPr lang="es-ES" dirty="0"/>
          </a:p>
        </p:txBody>
      </p:sp>
      <p:pic>
        <p:nvPicPr>
          <p:cNvPr id="5" name="Contenidor de contingut 4" descr="1ECLe.coli. topo 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4295131" cy="4324350"/>
          </a:xfrm>
        </p:spPr>
      </p:pic>
      <p:pic>
        <p:nvPicPr>
          <p:cNvPr id="2050" name="Picture 2" descr="C:\Users\U107933\Desktop\nucleoplic atack of topo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30480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TOPOISOMEREASES</a:t>
            </a:r>
            <a:endParaRPr lang="es-ES" dirty="0"/>
          </a:p>
        </p:txBody>
      </p:sp>
      <p:pic>
        <p:nvPicPr>
          <p:cNvPr id="4" name="Contenidor de contingut 3" descr="e.coli topo I and tyr3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88840"/>
            <a:ext cx="5405438" cy="4324350"/>
          </a:xfrm>
        </p:spPr>
      </p:pic>
      <p:sp>
        <p:nvSpPr>
          <p:cNvPr id="33794" name="AutoShape 2" descr="Satır içi resim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683569" y="1412776"/>
            <a:ext cx="5930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1619672" y="1376348"/>
            <a:ext cx="4176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accent2"/>
                </a:solidFill>
              </a:rPr>
              <a:t>TYR-319</a:t>
            </a:r>
            <a:endParaRPr lang="es-E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TOPOISOMEREASES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Contenidor de contingut 3" descr="1ECL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405438" cy="4324350"/>
          </a:xfrm>
        </p:spPr>
      </p:pic>
      <p:sp>
        <p:nvSpPr>
          <p:cNvPr id="5" name="Rectangle 4"/>
          <p:cNvSpPr/>
          <p:nvPr/>
        </p:nvSpPr>
        <p:spPr>
          <a:xfrm>
            <a:off x="683568" y="1556792"/>
            <a:ext cx="4489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accent2"/>
                </a:solidFill>
              </a:rPr>
              <a:t>TYR-319 AND GLU-9</a:t>
            </a:r>
            <a:endParaRPr lang="es-E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TOPOISOMEREASES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3074" name="Picture 2" descr="C:\Users\U107933\Desktop\mechanism of human 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927354" cy="44371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141277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 smtClean="0">
                <a:solidFill>
                  <a:schemeClr val="accent2"/>
                </a:solidFill>
              </a:rPr>
              <a:t>Mechanism</a:t>
            </a:r>
            <a:r>
              <a:rPr lang="es-ES" sz="2800" dirty="0" smtClean="0">
                <a:solidFill>
                  <a:schemeClr val="accent2"/>
                </a:solidFill>
              </a:rPr>
              <a:t> of </a:t>
            </a:r>
            <a:r>
              <a:rPr lang="es-ES" sz="2800" dirty="0" err="1" smtClean="0">
                <a:solidFill>
                  <a:schemeClr val="accent2"/>
                </a:solidFill>
              </a:rPr>
              <a:t>topoisomerease</a:t>
            </a:r>
            <a:r>
              <a:rPr lang="es-ES" sz="2800" dirty="0" smtClean="0">
                <a:solidFill>
                  <a:schemeClr val="accent2"/>
                </a:solidFill>
              </a:rPr>
              <a:t> IB</a:t>
            </a:r>
            <a:endParaRPr lang="es-ES" sz="28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6381328"/>
            <a:ext cx="11528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Champoux</a:t>
            </a:r>
            <a:r>
              <a:rPr lang="en-US" sz="1100" dirty="0" smtClean="0"/>
              <a:t>, J. J</a:t>
            </a:r>
            <a:endParaRPr lang="es-E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TOPOISOMEREASES</a:t>
            </a:r>
            <a:endParaRPr lang="es-ES" dirty="0"/>
          </a:p>
        </p:txBody>
      </p:sp>
      <p:pic>
        <p:nvPicPr>
          <p:cNvPr id="4" name="Contenidor de contingut 3" descr="1A31(human topo I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688632" cy="4680520"/>
          </a:xfrm>
        </p:spPr>
      </p:pic>
      <p:sp>
        <p:nvSpPr>
          <p:cNvPr id="5" name="Rectangle 4"/>
          <p:cNvSpPr/>
          <p:nvPr/>
        </p:nvSpPr>
        <p:spPr>
          <a:xfrm>
            <a:off x="611560" y="1340768"/>
            <a:ext cx="6002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 smtClean="0">
                <a:solidFill>
                  <a:schemeClr val="accent2"/>
                </a:solidFill>
              </a:rPr>
              <a:t>Human</a:t>
            </a:r>
            <a:r>
              <a:rPr lang="es-ES" sz="2800" dirty="0" smtClean="0">
                <a:solidFill>
                  <a:schemeClr val="accent2"/>
                </a:solidFill>
              </a:rPr>
              <a:t> </a:t>
            </a:r>
            <a:r>
              <a:rPr lang="es-ES" sz="2800" dirty="0" err="1" smtClean="0">
                <a:solidFill>
                  <a:schemeClr val="accent2"/>
                </a:solidFill>
              </a:rPr>
              <a:t>topoisomerase</a:t>
            </a:r>
            <a:r>
              <a:rPr lang="es-ES" sz="2800" dirty="0" smtClean="0">
                <a:solidFill>
                  <a:schemeClr val="accent2"/>
                </a:solidFill>
              </a:rPr>
              <a:t> I: TYR-723 </a:t>
            </a:r>
            <a:endParaRPr lang="es-E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r>
              <a:rPr lang="es-ES" dirty="0" smtClean="0"/>
              <a:t>FUNCTION OF TOPOISOMERASES</a:t>
            </a:r>
            <a:endParaRPr lang="es-ES" dirty="0"/>
          </a:p>
        </p:txBody>
      </p:sp>
      <p:pic>
        <p:nvPicPr>
          <p:cNvPr id="4" name="Contenidor de contingut 3" descr="humantopo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405438" cy="4324350"/>
          </a:xfrm>
        </p:spPr>
      </p:pic>
      <p:sp>
        <p:nvSpPr>
          <p:cNvPr id="5" name="Rectangle 4"/>
          <p:cNvSpPr/>
          <p:nvPr/>
        </p:nvSpPr>
        <p:spPr>
          <a:xfrm>
            <a:off x="467544" y="1484785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Nucleophilic</a:t>
            </a:r>
            <a:r>
              <a:rPr lang="en-US" sz="2800" dirty="0" smtClean="0">
                <a:solidFill>
                  <a:schemeClr val="accent2"/>
                </a:solidFill>
              </a:rPr>
              <a:t> attack of human </a:t>
            </a:r>
            <a:r>
              <a:rPr lang="en-US" sz="2800" dirty="0" err="1" smtClean="0">
                <a:solidFill>
                  <a:schemeClr val="accent2"/>
                </a:solidFill>
              </a:rPr>
              <a:t>topoisomerase</a:t>
            </a:r>
            <a:r>
              <a:rPr lang="en-US" sz="2800" dirty="0" smtClean="0">
                <a:solidFill>
                  <a:schemeClr val="accent2"/>
                </a:solidFill>
              </a:rPr>
              <a:t> I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TOPOISOMEREASES</a:t>
            </a:r>
            <a:endParaRPr lang="es-ES" dirty="0"/>
          </a:p>
        </p:txBody>
      </p:sp>
      <p:pic>
        <p:nvPicPr>
          <p:cNvPr id="4" name="Contenidor de contingut 3" descr="Topoisomerase_IB_Active_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88840"/>
            <a:ext cx="4478424" cy="4324350"/>
          </a:xfrm>
        </p:spPr>
      </p:pic>
      <p:sp>
        <p:nvSpPr>
          <p:cNvPr id="5" name="Rectangle 4"/>
          <p:cNvSpPr/>
          <p:nvPr/>
        </p:nvSpPr>
        <p:spPr>
          <a:xfrm rot="10800000" flipV="1">
            <a:off x="2483768" y="6211470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/>
              <a:t>From</a:t>
            </a:r>
            <a:r>
              <a:rPr lang="es-ES" sz="1200" dirty="0" smtClean="0"/>
              <a:t> http://structuralbiology.bio.uniroma2.it/node/129</a:t>
            </a:r>
            <a:endParaRPr lang="es-ES" sz="1200" dirty="0"/>
          </a:p>
        </p:txBody>
      </p:sp>
      <p:sp>
        <p:nvSpPr>
          <p:cNvPr id="7" name="Rectangle 6"/>
          <p:cNvSpPr/>
          <p:nvPr/>
        </p:nvSpPr>
        <p:spPr>
          <a:xfrm>
            <a:off x="467544" y="1412776"/>
            <a:ext cx="770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Nucleophilic</a:t>
            </a:r>
            <a:r>
              <a:rPr lang="en-US" sz="2800" dirty="0" smtClean="0">
                <a:solidFill>
                  <a:schemeClr val="accent2"/>
                </a:solidFill>
              </a:rPr>
              <a:t> attack of human </a:t>
            </a:r>
            <a:r>
              <a:rPr lang="en-US" sz="2800" dirty="0" err="1" smtClean="0">
                <a:solidFill>
                  <a:schemeClr val="accent2"/>
                </a:solidFill>
              </a:rPr>
              <a:t>topoisomerase</a:t>
            </a:r>
            <a:r>
              <a:rPr lang="en-US" sz="2800" dirty="0" smtClean="0">
                <a:solidFill>
                  <a:schemeClr val="accent2"/>
                </a:solidFill>
              </a:rPr>
              <a:t> I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TOPOISOMERASES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CLASS II TOPOISOMERASE MECHANISM- FUNTION</a:t>
            </a:r>
            <a:endParaRPr lang="es-ES" dirty="0"/>
          </a:p>
        </p:txBody>
      </p:sp>
      <p:pic>
        <p:nvPicPr>
          <p:cNvPr id="4098" name="Picture 2" descr="C:\Users\U107933\Desktop\MECHNASIM OF topo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448550" cy="44718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5576" y="1340768"/>
            <a:ext cx="640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 smtClean="0">
                <a:solidFill>
                  <a:schemeClr val="accent2"/>
                </a:solidFill>
              </a:rPr>
              <a:t>Mechanism</a:t>
            </a:r>
            <a:r>
              <a:rPr lang="es-ES" sz="2800" dirty="0" smtClean="0">
                <a:solidFill>
                  <a:schemeClr val="accent2"/>
                </a:solidFill>
              </a:rPr>
              <a:t> of </a:t>
            </a:r>
            <a:r>
              <a:rPr lang="es-ES" sz="2800" dirty="0" err="1" smtClean="0">
                <a:solidFill>
                  <a:schemeClr val="accent2"/>
                </a:solidFill>
              </a:rPr>
              <a:t>topoisomerease</a:t>
            </a:r>
            <a:r>
              <a:rPr lang="es-ES" sz="2800" dirty="0" smtClean="0">
                <a:solidFill>
                  <a:schemeClr val="accent2"/>
                </a:solidFill>
              </a:rPr>
              <a:t> II</a:t>
            </a:r>
            <a:endParaRPr lang="es-ES" sz="28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39552" y="6381328"/>
            <a:ext cx="23762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Champoux</a:t>
            </a:r>
            <a:r>
              <a:rPr lang="en-US" sz="1100" dirty="0" smtClean="0"/>
              <a:t>, J. J</a:t>
            </a:r>
            <a:endParaRPr lang="es-E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OUTLINE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INTRODUCTION</a:t>
            </a:r>
          </a:p>
          <a:p>
            <a:r>
              <a:rPr lang="es-ES" dirty="0" smtClean="0"/>
              <a:t>FUNCTION OF TOPOISOMERASES</a:t>
            </a:r>
          </a:p>
          <a:p>
            <a:r>
              <a:rPr lang="es-ES" dirty="0" smtClean="0"/>
              <a:t>SUBFAMILIES TYPES.</a:t>
            </a:r>
          </a:p>
          <a:p>
            <a:r>
              <a:rPr lang="es-ES" dirty="0" smtClean="0"/>
              <a:t>THE CONCLUSIONS</a:t>
            </a:r>
          </a:p>
          <a:p>
            <a:r>
              <a:rPr lang="es-ES" dirty="0" smtClean="0"/>
              <a:t>REFERENCES</a:t>
            </a:r>
          </a:p>
          <a:p>
            <a:r>
              <a:rPr lang="es-ES" dirty="0" smtClean="0"/>
              <a:t>PEM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TOPOISOMERASES</a:t>
            </a:r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611560" y="1412776"/>
            <a:ext cx="6002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accent2"/>
                </a:solidFill>
              </a:rPr>
              <a:t>DNA GYRASE</a:t>
            </a:r>
            <a:endParaRPr lang="es-ES" sz="2800" dirty="0">
              <a:solidFill>
                <a:schemeClr val="accent2"/>
              </a:solidFill>
            </a:endParaRPr>
          </a:p>
        </p:txBody>
      </p:sp>
      <p:pic>
        <p:nvPicPr>
          <p:cNvPr id="7" name="Contenidor de contingut 6" descr="dna gyr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132856"/>
            <a:ext cx="4302436" cy="43243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FUNCTION OF TOPOISOMEREASES</a:t>
            </a:r>
            <a:endParaRPr lang="es-ES" dirty="0"/>
          </a:p>
        </p:txBody>
      </p:sp>
      <p:pic>
        <p:nvPicPr>
          <p:cNvPr id="4" name="Contenidor de contingut 3" descr="3KSA(DNA topo II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1556792"/>
            <a:ext cx="5403938" cy="4324350"/>
          </a:xfrm>
        </p:spPr>
      </p:pic>
      <p:pic>
        <p:nvPicPr>
          <p:cNvPr id="5" name="Contenidor de contingut 3" descr="3KSA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5403938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Subfamilies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2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IA DNA Topoisomerase </a:t>
            </a:r>
            <a:r>
              <a:rPr lang="en-US" sz="2500" dirty="0" smtClean="0"/>
              <a:t>General features.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5408"/>
            <a:ext cx="8229600" cy="4419936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They are all monomeric, except for Reverse </a:t>
            </a:r>
            <a:r>
              <a:rPr lang="en-US" sz="2000" dirty="0" err="1" smtClean="0"/>
              <a:t>Gyrase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Cleavage of a DNA </a:t>
            </a:r>
            <a:r>
              <a:rPr lang="en-US" sz="2000" dirty="0" smtClean="0"/>
              <a:t>strand is done by a 5’ covalent </a:t>
            </a:r>
            <a:r>
              <a:rPr lang="en-US" sz="2000" dirty="0" err="1" smtClean="0"/>
              <a:t>phosphodiester</a:t>
            </a:r>
            <a:r>
              <a:rPr lang="en-US" sz="2000" dirty="0" smtClean="0"/>
              <a:t> bond with the active tyrosine.</a:t>
            </a:r>
          </a:p>
          <a:p>
            <a:r>
              <a:rPr lang="en-US" sz="2000" dirty="0" smtClean="0"/>
              <a:t>All require Mg(II) for DNA relaxation activity.</a:t>
            </a:r>
          </a:p>
          <a:p>
            <a:r>
              <a:rPr lang="en-US" sz="2000" dirty="0"/>
              <a:t> Plasmids containing </a:t>
            </a:r>
            <a:r>
              <a:rPr lang="en-US" sz="2000" dirty="0" smtClean="0"/>
              <a:t>negative supercoils </a:t>
            </a:r>
            <a:r>
              <a:rPr lang="en-US" sz="2000" dirty="0"/>
              <a:t>are substrates for the relaxation reaction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The relaxation of negative supercoils does not go to completion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All </a:t>
            </a:r>
            <a:r>
              <a:rPr lang="en-US" sz="2000" dirty="0"/>
              <a:t>enzymes in this subfamily require an exposed single-stranded region within the substrate </a:t>
            </a:r>
            <a:r>
              <a:rPr lang="en-US" sz="2000" dirty="0" smtClean="0"/>
              <a:t>DNA.</a:t>
            </a:r>
          </a:p>
          <a:p>
            <a:r>
              <a:rPr lang="en-US" sz="2000" dirty="0" smtClean="0"/>
              <a:t>Relaxation of DNA changes the linking number </a:t>
            </a:r>
            <a:r>
              <a:rPr lang="en-US" sz="2000" dirty="0"/>
              <a:t>i</a:t>
            </a:r>
            <a:r>
              <a:rPr lang="en-US" sz="2000" dirty="0" smtClean="0"/>
              <a:t>n steps of one.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These </a:t>
            </a:r>
            <a:r>
              <a:rPr lang="en-US" sz="2000" dirty="0"/>
              <a:t>enzymes can catalyze the knotting, unknotting, and interlinking of single-stranded circles as well as the knotting, unknotting, catenation, and de- catenation of gapped or nicked duplex DNA circles.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58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IA DNA Topoisomerase.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8047" y="2209800"/>
            <a:ext cx="5707905" cy="35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 I </a:t>
            </a:r>
            <a:r>
              <a:rPr lang="en-US" sz="2000" dirty="0" smtClean="0"/>
              <a:t>Structure.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52"/>
            <a:ext cx="9144000" cy="34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 I </a:t>
            </a:r>
            <a:r>
              <a:rPr lang="en-US" sz="2000" dirty="0" smtClean="0"/>
              <a:t>Structure.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11150"/>
          <a:stretch/>
        </p:blipFill>
        <p:spPr>
          <a:xfrm>
            <a:off x="580488" y="1628800"/>
            <a:ext cx="7983023" cy="50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 I </a:t>
            </a:r>
            <a:r>
              <a:rPr lang="en-US" sz="2000" dirty="0" smtClean="0"/>
              <a:t>Structure.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870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6056" y="3717032"/>
            <a:ext cx="10081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 I </a:t>
            </a:r>
            <a:r>
              <a:rPr lang="en-US" sz="2000" dirty="0" smtClean="0"/>
              <a:t>Structure.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63" y="1759496"/>
            <a:ext cx="6302474" cy="50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 III </a:t>
            </a:r>
            <a:r>
              <a:rPr lang="en-US" sz="2000" dirty="0" smtClean="0"/>
              <a:t>Structure.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88" y="2235958"/>
            <a:ext cx="8644823" cy="28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  <p:pic>
        <p:nvPicPr>
          <p:cNvPr id="4" name="Picture 9" descr="superco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1772816"/>
            <a:ext cx="2877989" cy="432435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1763688" y="617459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From http://genome.cbs.dtu.dk/staff/dave/roanoke/genetics980213a.html</a:t>
            </a:r>
            <a:endParaRPr lang="tr-TR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 III </a:t>
            </a:r>
            <a:r>
              <a:rPr lang="en-US" sz="2000" dirty="0" smtClean="0"/>
              <a:t>Structure.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501"/>
            <a:ext cx="9144000" cy="48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 III </a:t>
            </a:r>
            <a:r>
              <a:rPr lang="en-US" sz="2000" dirty="0" smtClean="0"/>
              <a:t>Structure.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82" y="1988840"/>
            <a:ext cx="8526036" cy="4547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2040" y="3861048"/>
            <a:ext cx="1008112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Topoisomerases I &amp; III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783" y="2209800"/>
            <a:ext cx="8118769" cy="433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520" y="375981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Topoisomerase III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Topoisomerase I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2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DNA Topoisomerases I &amp; III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9" b="42237"/>
          <a:stretch/>
        </p:blipFill>
        <p:spPr>
          <a:xfrm>
            <a:off x="451853" y="2209800"/>
            <a:ext cx="824029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</a:t>
            </a:r>
            <a:r>
              <a:rPr lang="en-US" dirty="0" err="1" smtClean="0"/>
              <a:t>Gyrase</a:t>
            </a:r>
            <a:r>
              <a:rPr lang="en-US" dirty="0" smtClean="0"/>
              <a:t>. </a:t>
            </a:r>
            <a:r>
              <a:rPr lang="en-US" sz="2000" dirty="0" smtClean="0"/>
              <a:t>Protein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265" y="2060848"/>
            <a:ext cx="8388429" cy="44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IA Subfamily superposition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178" y="2060848"/>
            <a:ext cx="8393622" cy="4470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520" y="375981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Topoisomerase III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Topoisomerase I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Revers </a:t>
            </a:r>
            <a:r>
              <a:rPr lang="en-US" dirty="0" err="1" smtClean="0">
                <a:solidFill>
                  <a:srgbClr val="0000FF"/>
                </a:solidFill>
              </a:rPr>
              <a:t>Gyrase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0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IA Subfamily.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9680" b="36350"/>
          <a:stretch/>
        </p:blipFill>
        <p:spPr>
          <a:xfrm>
            <a:off x="457200" y="2191115"/>
            <a:ext cx="8126163" cy="35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9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66800"/>
          </a:xfrm>
        </p:spPr>
        <p:txBody>
          <a:bodyPr/>
          <a:lstStyle/>
          <a:p>
            <a:r>
              <a:rPr lang="en-US" dirty="0" smtClean="0"/>
              <a:t>Type IA Subfamily. Alignment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33201" b="3801"/>
          <a:stretch/>
        </p:blipFill>
        <p:spPr>
          <a:xfrm>
            <a:off x="2411760" y="2267846"/>
            <a:ext cx="4358258" cy="43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1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66800"/>
          </a:xfrm>
        </p:spPr>
        <p:txBody>
          <a:bodyPr/>
          <a:lstStyle/>
          <a:p>
            <a:r>
              <a:rPr lang="en-US" dirty="0" smtClean="0"/>
              <a:t>Type IA Subfamily. Alignment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39920" b="3801"/>
          <a:stretch/>
        </p:blipFill>
        <p:spPr>
          <a:xfrm>
            <a:off x="2506048" y="2060848"/>
            <a:ext cx="4131903" cy="43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0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IB DNA Topoisomerase </a:t>
            </a:r>
            <a:r>
              <a:rPr lang="en-US" sz="2000" dirty="0" smtClean="0"/>
              <a:t>General Features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/>
          </a:bodyPr>
          <a:lstStyle/>
          <a:p>
            <a:r>
              <a:rPr lang="en-US" sz="2200" dirty="0"/>
              <a:t>The members of the type IB subfamily </a:t>
            </a:r>
            <a:r>
              <a:rPr lang="en-US" sz="2200" dirty="0" smtClean="0"/>
              <a:t>of topoisomerases </a:t>
            </a:r>
            <a:r>
              <a:rPr lang="en-US" sz="2200" dirty="0"/>
              <a:t>I share no sequence </a:t>
            </a:r>
            <a:r>
              <a:rPr lang="en-US" sz="2200" dirty="0" smtClean="0"/>
              <a:t>or structural </a:t>
            </a:r>
            <a:r>
              <a:rPr lang="en-US" sz="2200" dirty="0"/>
              <a:t>homology with other </a:t>
            </a:r>
            <a:r>
              <a:rPr lang="en-US" sz="2200" dirty="0" smtClean="0"/>
              <a:t>known topoisomerases </a:t>
            </a:r>
            <a:r>
              <a:rPr lang="en-US" sz="2200" dirty="0"/>
              <a:t>and are functionally </a:t>
            </a:r>
            <a:r>
              <a:rPr lang="en-US" sz="2200" dirty="0" smtClean="0"/>
              <a:t>distinct from </a:t>
            </a:r>
            <a:r>
              <a:rPr lang="en-US" sz="2200" dirty="0"/>
              <a:t>the members of the type IA </a:t>
            </a:r>
            <a:r>
              <a:rPr lang="en-US" sz="2200" dirty="0" smtClean="0"/>
              <a:t>subfamily.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type IB subfamily members can relax both positive and negative s</a:t>
            </a:r>
            <a:r>
              <a:rPr lang="en-US" sz="2200" dirty="0" smtClean="0"/>
              <a:t>upercoils</a:t>
            </a:r>
            <a:r>
              <a:rPr lang="en-US" sz="2200" dirty="0"/>
              <a:t>, and relaxation goes to </a:t>
            </a:r>
            <a:r>
              <a:rPr lang="en-US" sz="2200" dirty="0" smtClean="0"/>
              <a:t>completion.</a:t>
            </a:r>
          </a:p>
          <a:p>
            <a:r>
              <a:rPr lang="en-US" sz="2200" dirty="0" smtClean="0"/>
              <a:t>There </a:t>
            </a:r>
            <a:r>
              <a:rPr lang="en-US" sz="2200" dirty="0"/>
              <a:t>is no requirement that the substrate DNA be at least partially </a:t>
            </a:r>
            <a:r>
              <a:rPr lang="en-US" sz="2200" dirty="0" smtClean="0"/>
              <a:t>single-stranded.</a:t>
            </a:r>
          </a:p>
          <a:p>
            <a:r>
              <a:rPr lang="en-US" sz="2200" dirty="0" smtClean="0"/>
              <a:t>These enzyme bonds to 3’ rather than 5’ like type IA.</a:t>
            </a:r>
          </a:p>
          <a:p>
            <a:r>
              <a:rPr lang="en-US" sz="2200" dirty="0"/>
              <a:t>The enzymes contain no bound metal ions, and DNA relaxation does not require Mg(II).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827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  <p:pic>
        <p:nvPicPr>
          <p:cNvPr id="4" name="Contenidor de contingut 3" descr="1A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4324350" cy="432435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DNA Topoisomerase I. </a:t>
            </a:r>
            <a:r>
              <a:rPr lang="en-US" sz="2000" dirty="0" smtClean="0"/>
              <a:t>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6715902" cy="19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44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DNA Topoisomerase I. </a:t>
            </a:r>
            <a:r>
              <a:rPr lang="en-US" sz="2000" dirty="0" smtClean="0"/>
              <a:t>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465" y="2149062"/>
            <a:ext cx="8805069" cy="47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DNA Topoisomerase I. </a:t>
            </a:r>
            <a:r>
              <a:rPr lang="en-US" sz="2000" dirty="0" smtClean="0"/>
              <a:t>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7103"/>
            <a:ext cx="8229005" cy="4382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8024" y="4077072"/>
            <a:ext cx="10081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II DNA Topoisomerase </a:t>
            </a:r>
            <a:r>
              <a:rPr lang="en-US" sz="2000" dirty="0" smtClean="0"/>
              <a:t>General Features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/>
          </a:bodyPr>
          <a:lstStyle/>
          <a:p>
            <a:r>
              <a:rPr lang="en-US" sz="2000" dirty="0"/>
              <a:t> The </a:t>
            </a:r>
            <a:r>
              <a:rPr lang="en-US" sz="2000" dirty="0" err="1"/>
              <a:t>dimeric</a:t>
            </a:r>
            <a:r>
              <a:rPr lang="en-US" sz="2000" dirty="0"/>
              <a:t> enzymes bind duplex DNA and cleave the opposing strands with a </a:t>
            </a:r>
            <a:r>
              <a:rPr lang="en-US" sz="2000" dirty="0" smtClean="0"/>
              <a:t>four </a:t>
            </a:r>
            <a:r>
              <a:rPr lang="en-US" sz="2000" dirty="0"/>
              <a:t>base </a:t>
            </a:r>
            <a:r>
              <a:rPr lang="en-US" sz="2000" dirty="0" smtClean="0"/>
              <a:t>stagger.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Cleavage </a:t>
            </a:r>
            <a:r>
              <a:rPr lang="en-US" sz="2000" dirty="0"/>
              <a:t>involves covalent attachment of each subunit of the dimer to the </a:t>
            </a:r>
            <a:r>
              <a:rPr lang="en-US" sz="2000" dirty="0" smtClean="0"/>
              <a:t>5’ </a:t>
            </a:r>
            <a:r>
              <a:rPr lang="en-US" sz="2000" dirty="0"/>
              <a:t>end of the DNA through a </a:t>
            </a:r>
            <a:r>
              <a:rPr lang="en-US" sz="2000" dirty="0" err="1"/>
              <a:t>phosphotyrosine</a:t>
            </a:r>
            <a:r>
              <a:rPr lang="en-US" sz="2000" dirty="0"/>
              <a:t> bond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 The reactions require Mg(II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 ATP hydrolysis is required for enzyme turnover and rapid </a:t>
            </a:r>
            <a:r>
              <a:rPr lang="en-US" sz="2000" dirty="0" smtClean="0"/>
              <a:t>kinetics.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17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DNA </a:t>
            </a:r>
            <a:r>
              <a:rPr lang="en-US" dirty="0" err="1" smtClean="0"/>
              <a:t>Topoisomerase.</a:t>
            </a:r>
            <a:r>
              <a:rPr lang="en-US" sz="2000" dirty="0" err="1" smtClean="0"/>
              <a:t>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170" y="2209800"/>
            <a:ext cx="5503659" cy="33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1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err="1" smtClean="0"/>
              <a:t>Gyrase</a:t>
            </a:r>
            <a:r>
              <a:rPr lang="en-US" dirty="0" smtClean="0"/>
              <a:t> B subunit.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62" y="1916832"/>
            <a:ext cx="8877076" cy="47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17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Type IIB DNA </a:t>
            </a:r>
            <a:r>
              <a:rPr lang="en-US" dirty="0" err="1" smtClean="0"/>
              <a:t>Topoisomerase.</a:t>
            </a:r>
            <a:r>
              <a:rPr lang="en-US" sz="2000" dirty="0" err="1" smtClean="0"/>
              <a:t>Structure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i="1" dirty="0"/>
              <a:t>S. </a:t>
            </a:r>
            <a:r>
              <a:rPr lang="en-US" sz="2200" i="1" dirty="0" err="1"/>
              <a:t>Shibatae</a:t>
            </a:r>
            <a:r>
              <a:rPr lang="en-US" sz="2200" i="1" dirty="0"/>
              <a:t> </a:t>
            </a:r>
            <a:r>
              <a:rPr lang="en-US" sz="2200" dirty="0"/>
              <a:t>Topoisomerase VI-B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522" y="1903512"/>
            <a:ext cx="7796956" cy="41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4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IIA &amp; IIB superposition.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350" y="2209800"/>
            <a:ext cx="7807300" cy="41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3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IIA &amp; IIB Stamp.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11360" b="44750"/>
          <a:stretch/>
        </p:blipFill>
        <p:spPr>
          <a:xfrm>
            <a:off x="772691" y="2708920"/>
            <a:ext cx="759861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74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IIA &amp; IIB Alignment.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37400" b="3801"/>
          <a:stretch/>
        </p:blipFill>
        <p:spPr>
          <a:xfrm>
            <a:off x="2428875" y="2209800"/>
            <a:ext cx="4286250" cy="45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9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  <p:pic>
        <p:nvPicPr>
          <p:cNvPr id="4" name="Picture 6" descr="tr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060848"/>
            <a:ext cx="5238750" cy="360045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1907704" y="5949280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From http://genome.cbs.dtu.dk/staff/dave/roanoke/genetics980213a.html</a:t>
            </a:r>
            <a:endParaRPr lang="tr-TR" sz="1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Topoisomerase are a complex family and big one.</a:t>
            </a:r>
          </a:p>
          <a:p>
            <a:r>
              <a:rPr lang="en-US" dirty="0" err="1" smtClean="0"/>
              <a:t>Rasmol</a:t>
            </a:r>
            <a:r>
              <a:rPr lang="en-US" dirty="0" smtClean="0"/>
              <a:t> and VMD are so different in use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78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PEM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09728" lvl="0" indent="0">
              <a:buNone/>
            </a:pPr>
            <a:r>
              <a:rPr lang="en-US" dirty="0" smtClean="0"/>
              <a:t>1. How </a:t>
            </a:r>
            <a:r>
              <a:rPr lang="en-US" dirty="0"/>
              <a:t>are the topoisomerases </a:t>
            </a:r>
            <a:r>
              <a:rPr lang="en-US" dirty="0" smtClean="0"/>
              <a:t>divided?</a:t>
            </a:r>
          </a:p>
          <a:p>
            <a:pPr marL="109728" lvl="0" indent="0">
              <a:buNone/>
            </a:pPr>
            <a:r>
              <a:rPr lang="en-US" dirty="0" smtClean="0"/>
              <a:t>        a)By </a:t>
            </a:r>
            <a:r>
              <a:rPr lang="en-US" dirty="0"/>
              <a:t>molecular weight.</a:t>
            </a:r>
          </a:p>
          <a:p>
            <a:pPr marL="109728" lvl="0" indent="0">
              <a:buNone/>
            </a:pPr>
            <a:r>
              <a:rPr lang="en-US" b="1" dirty="0" smtClean="0"/>
              <a:t>        b)Subfamilies </a:t>
            </a:r>
            <a:r>
              <a:rPr lang="en-US" b="1" dirty="0"/>
              <a:t>and there are four subfamilies.</a:t>
            </a: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        c)By </a:t>
            </a:r>
            <a:r>
              <a:rPr lang="en-US" dirty="0"/>
              <a:t>polarity interactions.</a:t>
            </a:r>
          </a:p>
          <a:p>
            <a:pPr marL="109728" lvl="0" indent="0">
              <a:buNone/>
            </a:pPr>
            <a:r>
              <a:rPr lang="en-US" dirty="0" smtClean="0"/>
              <a:t>        d)In </a:t>
            </a:r>
            <a:r>
              <a:rPr lang="en-US" dirty="0"/>
              <a:t>plastic </a:t>
            </a:r>
            <a:r>
              <a:rPr lang="en-US" dirty="0" smtClean="0"/>
              <a:t>bag.</a:t>
            </a:r>
          </a:p>
          <a:p>
            <a:pPr marL="109728" lvl="0" indent="0">
              <a:buNone/>
            </a:pPr>
            <a:r>
              <a:rPr lang="en-US" dirty="0" smtClean="0"/>
              <a:t>2</a:t>
            </a:r>
            <a:r>
              <a:rPr lang="en-US" dirty="0"/>
              <a:t>. How the </a:t>
            </a:r>
            <a:r>
              <a:rPr lang="en-US" dirty="0" err="1"/>
              <a:t>tyrosin</a:t>
            </a:r>
            <a:r>
              <a:rPr lang="en-US" dirty="0"/>
              <a:t> of the topoisomerase does binds to </a:t>
            </a:r>
            <a:r>
              <a:rPr lang="en-US" dirty="0" smtClean="0"/>
              <a:t>DNA?</a:t>
            </a:r>
          </a:p>
          <a:p>
            <a:pPr marL="109728" lvl="0" indent="0">
              <a:buNone/>
            </a:pPr>
            <a:r>
              <a:rPr lang="en-US" b="1" dirty="0" smtClean="0"/>
              <a:t>        a)</a:t>
            </a:r>
            <a:r>
              <a:rPr lang="en-US" b="1" dirty="0" err="1" smtClean="0"/>
              <a:t>Phosphodiester</a:t>
            </a:r>
            <a:r>
              <a:rPr lang="en-US" b="1" dirty="0" smtClean="0"/>
              <a:t> </a:t>
            </a:r>
            <a:r>
              <a:rPr lang="en-US" b="1" dirty="0"/>
              <a:t>bond.</a:t>
            </a: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         b)H-bonds</a:t>
            </a:r>
            <a:r>
              <a:rPr lang="en-US" dirty="0"/>
              <a:t>.</a:t>
            </a:r>
          </a:p>
          <a:p>
            <a:pPr marL="109728" lvl="0" indent="0">
              <a:buNone/>
            </a:pPr>
            <a:r>
              <a:rPr lang="en-US" dirty="0" smtClean="0"/>
              <a:t>         c)Creating </a:t>
            </a:r>
            <a:r>
              <a:rPr lang="en-US" dirty="0"/>
              <a:t>salt bridges.</a:t>
            </a:r>
          </a:p>
          <a:p>
            <a:pPr marL="109728" lvl="0" indent="0">
              <a:buNone/>
            </a:pPr>
            <a:r>
              <a:rPr lang="en-US" dirty="0" smtClean="0"/>
              <a:t>         d)Magnetism.</a:t>
            </a:r>
          </a:p>
          <a:p>
            <a:pPr marL="109728" lvl="0" indent="0">
              <a:buNone/>
            </a:pPr>
            <a:r>
              <a:rPr lang="en-US" dirty="0" smtClean="0"/>
              <a:t>3</a:t>
            </a:r>
            <a:r>
              <a:rPr lang="en-US" dirty="0"/>
              <a:t>. Which of the next proteins are from IA subfamily?</a:t>
            </a:r>
          </a:p>
          <a:p>
            <a:pPr marL="109728" lvl="0" indent="0">
              <a:buNone/>
            </a:pPr>
            <a:r>
              <a:rPr lang="en-US" b="1" i="1" dirty="0" smtClean="0"/>
              <a:t>        </a:t>
            </a:r>
            <a:r>
              <a:rPr lang="en-US" b="1" dirty="0" smtClean="0"/>
              <a:t>a)</a:t>
            </a:r>
            <a:r>
              <a:rPr lang="en-US" b="1" i="1" dirty="0" smtClean="0"/>
              <a:t>E</a:t>
            </a:r>
            <a:r>
              <a:rPr lang="en-US" b="1" i="1" dirty="0"/>
              <a:t>. coli </a:t>
            </a:r>
            <a:r>
              <a:rPr lang="en-US" b="1" dirty="0"/>
              <a:t>topoisomerase I &amp; II, Reverse </a:t>
            </a:r>
            <a:r>
              <a:rPr lang="en-US" b="1" dirty="0" err="1"/>
              <a:t>gyrase</a:t>
            </a:r>
            <a:r>
              <a:rPr lang="en-US" b="1" dirty="0"/>
              <a:t>.</a:t>
            </a: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         b)Hemoglobin </a:t>
            </a:r>
            <a:r>
              <a:rPr lang="en-US" dirty="0"/>
              <a:t>and leucocytes.</a:t>
            </a:r>
          </a:p>
          <a:p>
            <a:pPr marL="109728" lvl="0" indent="0">
              <a:buNone/>
            </a:pPr>
            <a:r>
              <a:rPr lang="en-US" dirty="0" smtClean="0"/>
              <a:t>         c)Human </a:t>
            </a:r>
            <a:r>
              <a:rPr lang="en-US" dirty="0"/>
              <a:t>Topoisomerase I.</a:t>
            </a:r>
          </a:p>
          <a:p>
            <a:pPr marL="109728" lvl="0" indent="0">
              <a:buNone/>
            </a:pPr>
            <a:r>
              <a:rPr lang="en-US" dirty="0" smtClean="0"/>
              <a:t>        </a:t>
            </a:r>
            <a:r>
              <a:rPr lang="en-US" dirty="0"/>
              <a:t> </a:t>
            </a:r>
            <a:r>
              <a:rPr lang="en-US" dirty="0" smtClean="0"/>
              <a:t>d)Topoisomerase </a:t>
            </a:r>
            <a:r>
              <a:rPr lang="en-US" dirty="0"/>
              <a:t>VI-B subunit.</a:t>
            </a:r>
          </a:p>
          <a:p>
            <a:pPr marL="109728" indent="0">
              <a:buNone/>
            </a:pPr>
            <a:r>
              <a:rPr lang="en-US" dirty="0"/>
              <a:t>4. Which of the next sentences is correct:</a:t>
            </a:r>
          </a:p>
          <a:p>
            <a:pPr marL="109728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a)DNA </a:t>
            </a:r>
            <a:r>
              <a:rPr lang="en-US" dirty="0"/>
              <a:t>does not need replication.</a:t>
            </a:r>
          </a:p>
          <a:p>
            <a:pPr marL="109728" lvl="0" indent="0">
              <a:buNone/>
            </a:pPr>
            <a:r>
              <a:rPr lang="en-US" dirty="0" smtClean="0"/>
              <a:t>         b)Topoisomerases </a:t>
            </a:r>
            <a:r>
              <a:rPr lang="en-US" dirty="0"/>
              <a:t>are chemicals compounds.</a:t>
            </a:r>
          </a:p>
          <a:p>
            <a:pPr marL="109728" lvl="0" indent="0">
              <a:buNone/>
            </a:pPr>
            <a:r>
              <a:rPr lang="en-US" b="1" dirty="0" smtClean="0"/>
              <a:t>        c)The </a:t>
            </a:r>
            <a:r>
              <a:rPr lang="en-US" b="1" dirty="0"/>
              <a:t>catalytic part of topoisomerases contain </a:t>
            </a:r>
            <a:r>
              <a:rPr lang="en-US" b="1" dirty="0" err="1"/>
              <a:t>tyrosin</a:t>
            </a:r>
            <a:r>
              <a:rPr lang="en-US" b="1" dirty="0"/>
              <a:t> residue, which binds to DNA.</a:t>
            </a: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         d)The </a:t>
            </a:r>
            <a:r>
              <a:rPr lang="en-US" dirty="0"/>
              <a:t>structure of </a:t>
            </a:r>
            <a:r>
              <a:rPr lang="en-US" i="1" dirty="0"/>
              <a:t>E. </a:t>
            </a:r>
            <a:r>
              <a:rPr lang="en-US" i="1" dirty="0" err="1"/>
              <a:t>colo</a:t>
            </a:r>
            <a:r>
              <a:rPr lang="en-US" i="1" dirty="0"/>
              <a:t> </a:t>
            </a:r>
            <a:r>
              <a:rPr lang="en-US" dirty="0"/>
              <a:t>topoisomerase I is similar to a flattened cat.</a:t>
            </a:r>
          </a:p>
          <a:p>
            <a:pPr marL="109728" indent="0">
              <a:buNone/>
            </a:pPr>
            <a:r>
              <a:rPr lang="en-US" dirty="0"/>
              <a:t>5. Why subfamily IIA and IIB are similar?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a) They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err="1">
                <a:solidFill>
                  <a:schemeClr val="tx1"/>
                </a:solidFill>
              </a:rPr>
              <a:t>homologus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b) They </a:t>
            </a:r>
            <a:r>
              <a:rPr lang="en-US" dirty="0">
                <a:solidFill>
                  <a:schemeClr val="tx1"/>
                </a:solidFill>
              </a:rPr>
              <a:t>are folded as the same form.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c) They </a:t>
            </a:r>
            <a:r>
              <a:rPr lang="en-US" dirty="0">
                <a:solidFill>
                  <a:schemeClr val="tx1"/>
                </a:solidFill>
              </a:rPr>
              <a:t>love </a:t>
            </a:r>
            <a:r>
              <a:rPr lang="en-US" dirty="0" smtClean="0">
                <a:solidFill>
                  <a:schemeClr val="tx1"/>
                </a:solidFill>
              </a:rPr>
              <a:t>magnesium.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d) Because </a:t>
            </a:r>
            <a:r>
              <a:rPr lang="en-US" b="1" dirty="0">
                <a:solidFill>
                  <a:schemeClr val="tx1"/>
                </a:solidFill>
              </a:rPr>
              <a:t>they have ATP dependent dominion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1. What </a:t>
            </a:r>
            <a:r>
              <a:rPr lang="en-US" sz="1000" dirty="0"/>
              <a:t>is the basic difference between topoisomerase I and topoisomerase II?</a:t>
            </a:r>
          </a:p>
          <a:p>
            <a:r>
              <a:rPr lang="en-US" sz="1000" dirty="0"/>
              <a:t> </a:t>
            </a:r>
          </a:p>
          <a:p>
            <a:pPr lvl="0"/>
            <a:r>
              <a:rPr lang="en-US" sz="1000" b="1" dirty="0" smtClean="0"/>
              <a:t>A)Topoisomerase </a:t>
            </a:r>
            <a:r>
              <a:rPr lang="en-US" sz="1000" b="1" dirty="0"/>
              <a:t>I create a nick on the one of stand and type II topoisomerase  breaks both of strands of DNA.</a:t>
            </a:r>
            <a:endParaRPr lang="en-US" sz="1000" dirty="0"/>
          </a:p>
          <a:p>
            <a:pPr lvl="0"/>
            <a:r>
              <a:rPr lang="en-US" sz="1000" dirty="0" smtClean="0"/>
              <a:t>B)topoisomerase </a:t>
            </a:r>
            <a:r>
              <a:rPr lang="en-US" sz="1000" dirty="0"/>
              <a:t>I just exist in the prokaryotic cells, while only eukaryotes have type II topoisomerase .</a:t>
            </a:r>
          </a:p>
          <a:p>
            <a:pPr lvl="0"/>
            <a:r>
              <a:rPr lang="en-US" sz="1000" dirty="0" smtClean="0"/>
              <a:t>C)Topoisomerase </a:t>
            </a:r>
            <a:r>
              <a:rPr lang="en-US" sz="1000" dirty="0"/>
              <a:t>I is </a:t>
            </a:r>
            <a:r>
              <a:rPr lang="en-US" sz="1000" dirty="0" err="1"/>
              <a:t>dimeric</a:t>
            </a:r>
            <a:r>
              <a:rPr lang="en-US" sz="1000" dirty="0"/>
              <a:t> protein, while topoisomerase II is </a:t>
            </a:r>
            <a:r>
              <a:rPr lang="en-US" sz="1000" dirty="0" err="1"/>
              <a:t>monemeric</a:t>
            </a:r>
            <a:r>
              <a:rPr lang="en-US" sz="1000" dirty="0"/>
              <a:t> </a:t>
            </a:r>
            <a:r>
              <a:rPr lang="en-US" sz="1000" dirty="0" err="1"/>
              <a:t>enyzemes</a:t>
            </a:r>
            <a:r>
              <a:rPr lang="en-US" sz="1000" dirty="0"/>
              <a:t>.</a:t>
            </a:r>
          </a:p>
          <a:p>
            <a:r>
              <a:rPr lang="en-US" sz="1000" dirty="0"/>
              <a:t>D)  Their optimal environmental conditions are different from each other.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 smtClean="0"/>
              <a:t>2. </a:t>
            </a:r>
            <a:r>
              <a:rPr lang="en-US" sz="1000" dirty="0"/>
              <a:t>what is </a:t>
            </a:r>
            <a:r>
              <a:rPr lang="en-US" sz="1000" dirty="0" err="1"/>
              <a:t>diferent</a:t>
            </a:r>
            <a:r>
              <a:rPr lang="en-US" sz="1000" dirty="0"/>
              <a:t> nucleophilic </a:t>
            </a:r>
            <a:r>
              <a:rPr lang="en-US" sz="1000" dirty="0" err="1"/>
              <a:t>atack</a:t>
            </a:r>
            <a:r>
              <a:rPr lang="en-US" sz="1000" dirty="0"/>
              <a:t>  between topoisomerase IB and other subfamilies? </a:t>
            </a:r>
          </a:p>
          <a:p>
            <a:r>
              <a:rPr lang="en-US" sz="1000" dirty="0"/>
              <a:t> </a:t>
            </a:r>
          </a:p>
          <a:p>
            <a:pPr lvl="0"/>
            <a:r>
              <a:rPr lang="en-US" sz="1000" dirty="0" smtClean="0"/>
              <a:t>a)Topoisomerase </a:t>
            </a:r>
            <a:r>
              <a:rPr lang="en-US" sz="1000" dirty="0"/>
              <a:t>IB arginine residues attack to oxygen of phosphate so they are plays roles in catalytic activity. </a:t>
            </a:r>
          </a:p>
          <a:p>
            <a:pPr lvl="0"/>
            <a:r>
              <a:rPr lang="en-US" sz="1000" b="1" dirty="0" smtClean="0"/>
              <a:t>b)Topoisomerase </a:t>
            </a:r>
            <a:r>
              <a:rPr lang="en-US" sz="1000" b="1" dirty="0"/>
              <a:t>IB </a:t>
            </a:r>
            <a:r>
              <a:rPr lang="en-US" sz="1000" b="1" dirty="0" err="1"/>
              <a:t>rediues</a:t>
            </a:r>
            <a:r>
              <a:rPr lang="en-US" sz="1000" b="1" dirty="0"/>
              <a:t> helps to stabilize phosphate of DNA after cleavage so they don’t need cofactor such as Mg for </a:t>
            </a:r>
            <a:r>
              <a:rPr lang="en-US" sz="1000" b="1" dirty="0" err="1"/>
              <a:t>nuclecphilic</a:t>
            </a:r>
            <a:r>
              <a:rPr lang="en-US" sz="1000" b="1" dirty="0"/>
              <a:t> attack</a:t>
            </a:r>
            <a:r>
              <a:rPr lang="en-US" sz="1000" dirty="0"/>
              <a:t>.</a:t>
            </a:r>
          </a:p>
          <a:p>
            <a:pPr lvl="0"/>
            <a:r>
              <a:rPr lang="en-US" sz="1000" dirty="0" smtClean="0"/>
              <a:t>c)Topoisomerase </a:t>
            </a:r>
            <a:r>
              <a:rPr lang="en-US" sz="1000" dirty="0"/>
              <a:t>IB cleaves DNA molecules on more specific sites.</a:t>
            </a:r>
          </a:p>
          <a:p>
            <a:pPr lvl="0"/>
            <a:r>
              <a:rPr lang="en-US" sz="1000" dirty="0" smtClean="0"/>
              <a:t>d)Other </a:t>
            </a:r>
            <a:r>
              <a:rPr lang="en-US" sz="1000" dirty="0"/>
              <a:t>all subfamilies need ATP to attack oxygen of phosphate, while topoisomerase IB is ATP independent enzymes.</a:t>
            </a:r>
          </a:p>
          <a:p>
            <a:r>
              <a:rPr lang="tr-TR" sz="1000" dirty="0"/>
              <a:t> </a:t>
            </a:r>
            <a:endParaRPr lang="en-US" sz="1000" dirty="0"/>
          </a:p>
          <a:p>
            <a:r>
              <a:rPr lang="tr-TR" sz="1000" b="1" dirty="0"/>
              <a:t> </a:t>
            </a:r>
            <a:endParaRPr lang="en-US" sz="1000" dirty="0"/>
          </a:p>
          <a:p>
            <a:r>
              <a:rPr lang="tr-TR" sz="1000" dirty="0" smtClean="0"/>
              <a:t>3</a:t>
            </a:r>
            <a:r>
              <a:rPr lang="en-US" sz="1000" dirty="0" smtClean="0"/>
              <a:t>.</a:t>
            </a:r>
            <a:r>
              <a:rPr lang="tr-TR" sz="1000" dirty="0" smtClean="0"/>
              <a:t> </a:t>
            </a:r>
            <a:r>
              <a:rPr lang="tr-TR" sz="1000" dirty="0"/>
              <a:t>Where does topoisomerase I play essential role? </a:t>
            </a:r>
            <a:endParaRPr lang="en-US" sz="1000" dirty="0"/>
          </a:p>
          <a:p>
            <a:r>
              <a:rPr lang="tr-TR" sz="1000" dirty="0"/>
              <a:t/>
            </a:r>
            <a:br>
              <a:rPr lang="tr-TR" sz="1000" dirty="0"/>
            </a:br>
            <a:r>
              <a:rPr lang="tr-TR" sz="1000" dirty="0"/>
              <a:t>A) </a:t>
            </a:r>
            <a:r>
              <a:rPr lang="tr-TR" sz="1000" b="1" dirty="0"/>
              <a:t>Cellular process like replication and transcription</a:t>
            </a:r>
            <a:r>
              <a:rPr lang="tr-TR" sz="1000" dirty="0"/>
              <a:t/>
            </a:r>
            <a:br>
              <a:rPr lang="tr-TR" sz="1000" dirty="0"/>
            </a:br>
            <a:r>
              <a:rPr lang="tr-TR" sz="1000" dirty="0"/>
              <a:t>B) Cellular transection and segregation of chromosomes into daughter cell</a:t>
            </a:r>
            <a:br>
              <a:rPr lang="tr-TR" sz="1000" dirty="0"/>
            </a:br>
            <a:r>
              <a:rPr lang="tr-TR" sz="1000" dirty="0"/>
              <a:t>C) Cell division and cellular process</a:t>
            </a:r>
            <a:br>
              <a:rPr lang="tr-TR" sz="1000" dirty="0"/>
            </a:br>
            <a:r>
              <a:rPr lang="tr-TR" sz="1000" dirty="0"/>
              <a:t>D) Storage of DNA in nucleus     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4.</a:t>
            </a:r>
            <a:r>
              <a:rPr lang="tr-TR" sz="1000" dirty="0" smtClean="0"/>
              <a:t>What </a:t>
            </a:r>
            <a:r>
              <a:rPr lang="tr-TR" sz="1000" dirty="0"/>
              <a:t>is the common residue amoung topoisomerase family?</a:t>
            </a:r>
            <a:endParaRPr lang="en-US" sz="1000" dirty="0"/>
          </a:p>
          <a:p>
            <a:r>
              <a:rPr lang="tr-TR" sz="1000" dirty="0"/>
              <a:t/>
            </a:r>
            <a:br>
              <a:rPr lang="tr-TR" sz="1000" dirty="0"/>
            </a:br>
            <a:r>
              <a:rPr lang="tr-TR" sz="1000" dirty="0"/>
              <a:t>A) glutamate residues catalyze DNA cleavage.</a:t>
            </a:r>
            <a:br>
              <a:rPr lang="tr-TR" sz="1000" dirty="0"/>
            </a:br>
            <a:r>
              <a:rPr lang="tr-TR" sz="1000" dirty="0"/>
              <a:t>B) tyrosine residue help to undergoes confermational changes.</a:t>
            </a:r>
            <a:br>
              <a:rPr lang="tr-TR" sz="1000" dirty="0"/>
            </a:br>
            <a:r>
              <a:rPr lang="tr-TR" sz="1000" dirty="0"/>
              <a:t>C) </a:t>
            </a:r>
            <a:r>
              <a:rPr lang="tr-TR" sz="1000" b="1" dirty="0"/>
              <a:t>tyrosine residue provides to cayalyze  cleavage of DNA</a:t>
            </a:r>
            <a:r>
              <a:rPr lang="tr-TR" sz="1000" dirty="0"/>
              <a:t>.         </a:t>
            </a:r>
            <a:endParaRPr lang="en-US" sz="1000" dirty="0" smtClean="0"/>
          </a:p>
          <a:p>
            <a:r>
              <a:rPr lang="tr-TR" sz="1000" dirty="0" smtClean="0"/>
              <a:t>D</a:t>
            </a:r>
            <a:r>
              <a:rPr lang="tr-TR" sz="1000" dirty="0"/>
              <a:t>) arginine residue attack to oxygen of phosphate </a:t>
            </a:r>
            <a:r>
              <a:rPr lang="tr-TR" sz="1000" dirty="0" smtClean="0"/>
              <a:t>.</a:t>
            </a:r>
            <a:endParaRPr lang="en-US" sz="1000" dirty="0" smtClean="0"/>
          </a:p>
          <a:p>
            <a:endParaRPr lang="en-US" sz="1000" dirty="0"/>
          </a:p>
          <a:p>
            <a:r>
              <a:rPr lang="tr-TR" sz="1000" dirty="0" smtClean="0"/>
              <a:t>5</a:t>
            </a:r>
            <a:r>
              <a:rPr lang="en-US" sz="1000" dirty="0" smtClean="0"/>
              <a:t>.</a:t>
            </a:r>
            <a:r>
              <a:rPr lang="tr-TR" sz="1000" dirty="0" smtClean="0"/>
              <a:t> </a:t>
            </a:r>
            <a:r>
              <a:rPr lang="tr-TR" sz="1000" dirty="0"/>
              <a:t>How is it possible to observe about structure of active sites on the different topoisomerase?</a:t>
            </a:r>
            <a:endParaRPr lang="en-US" sz="1000" dirty="0"/>
          </a:p>
          <a:p>
            <a:r>
              <a:rPr lang="tr-TR" sz="1000" dirty="0"/>
              <a:t>	A) By examining domains of topoisomerase</a:t>
            </a:r>
            <a:endParaRPr lang="en-US" sz="1000" dirty="0"/>
          </a:p>
          <a:p>
            <a:r>
              <a:rPr lang="tr-TR" sz="1000" dirty="0"/>
              <a:t>	B) By compraring mechanism</a:t>
            </a:r>
            <a:endParaRPr lang="en-US" sz="1000" dirty="0"/>
          </a:p>
          <a:p>
            <a:r>
              <a:rPr lang="tr-TR" sz="1000" dirty="0"/>
              <a:t>	C) Just about googlıng </a:t>
            </a:r>
            <a:endParaRPr lang="en-US" sz="1000" dirty="0"/>
          </a:p>
          <a:p>
            <a:r>
              <a:rPr lang="tr-TR" sz="1000" dirty="0"/>
              <a:t>	D) </a:t>
            </a:r>
            <a:r>
              <a:rPr lang="tr-TR" sz="1000" b="1" dirty="0"/>
              <a:t> Rasmol provides to choose the numbers of residue</a:t>
            </a:r>
            <a:r>
              <a:rPr lang="tr-TR" sz="1000" dirty="0"/>
              <a:t>.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9441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Champoux</a:t>
            </a:r>
            <a:r>
              <a:rPr lang="en-US" dirty="0"/>
              <a:t>, J. J. (2001). DNA TOPOISOMERASES: Structure, Function, and Mechanism. </a:t>
            </a:r>
            <a:r>
              <a:rPr lang="en-US" i="1" dirty="0" err="1"/>
              <a:t>Biochemestry</a:t>
            </a:r>
            <a:r>
              <a:rPr lang="en-US" dirty="0"/>
              <a:t>, </a:t>
            </a:r>
            <a:r>
              <a:rPr lang="en-US" i="1" dirty="0"/>
              <a:t>70</a:t>
            </a:r>
            <a:r>
              <a:rPr lang="en-US" dirty="0"/>
              <a:t>, 369 - 413</a:t>
            </a:r>
            <a:r>
              <a:rPr lang="en-US" dirty="0" smtClean="0"/>
              <a:t>.</a:t>
            </a:r>
          </a:p>
          <a:p>
            <a:r>
              <a:rPr lang="tr-TR" dirty="0" smtClean="0"/>
              <a:t>Corbett K.D. and James M. Berger J.M., STRUCTURE, MOLECULARMECHANISMS, AND</a:t>
            </a:r>
            <a:r>
              <a:rPr lang="es-ES" dirty="0" smtClean="0"/>
              <a:t> </a:t>
            </a:r>
            <a:r>
              <a:rPr lang="tr-TR" dirty="0" smtClean="0"/>
              <a:t>EVOLUTIONARY RELATIONSHIPS IN DNA TOPOISOMERASES,</a:t>
            </a:r>
            <a:r>
              <a:rPr lang="tr-TR" i="1" dirty="0" smtClean="0"/>
              <a:t> Department of Molecular and Cellular Biology, University of California, Berkeley,</a:t>
            </a:r>
            <a:r>
              <a:rPr lang="tr-TR" dirty="0" smtClean="0"/>
              <a:t> </a:t>
            </a:r>
            <a:r>
              <a:rPr lang="tr-TR" i="1" dirty="0" smtClean="0"/>
              <a:t>California 94720; email: korbett@uclink.berkeley.edu, </a:t>
            </a:r>
            <a:r>
              <a:rPr lang="tr-TR" i="1" dirty="0" smtClean="0">
                <a:hlinkClick r:id="rId2"/>
              </a:rPr>
              <a:t>jmberger@uclink.berkeley.edu</a:t>
            </a:r>
            <a:endParaRPr lang="es-ES" i="1" dirty="0" smtClean="0"/>
          </a:p>
          <a:p>
            <a:r>
              <a:rPr lang="tr-TR" dirty="0" smtClean="0"/>
              <a:t>James C. Wang, DNA Topoisomerases: Why </a:t>
            </a:r>
            <a:r>
              <a:rPr lang="tr-TR" i="1" dirty="0" smtClean="0"/>
              <a:t>So </a:t>
            </a:r>
            <a:r>
              <a:rPr lang="tr-TR" dirty="0" smtClean="0"/>
              <a:t>Many?, </a:t>
            </a:r>
            <a:r>
              <a:rPr lang="tr-TR" i="1" dirty="0" smtClean="0"/>
              <a:t>From the Department of Biochemistry and Molecular Biology, Harvard University, Cambridge, Massachusetts 02138</a:t>
            </a:r>
            <a:endParaRPr lang="en-US" dirty="0" smtClean="0"/>
          </a:p>
          <a:p>
            <a:r>
              <a:rPr lang="tr-TR" dirty="0" smtClean="0"/>
              <a:t>Kresge N.,Simoni R.D. &amp; Hill R. , the Work of James C. Wang Unwinding the DNA Topoisomerase Story,</a:t>
            </a:r>
            <a:r>
              <a:rPr lang="tr-TR" i="1" dirty="0" smtClean="0"/>
              <a:t> J. Biol. Chem. 2007, 282:e17 </a:t>
            </a:r>
            <a:endParaRPr lang="es-ES" dirty="0" smtClean="0"/>
          </a:p>
          <a:p>
            <a:r>
              <a:rPr lang="tr-TR" dirty="0" smtClean="0"/>
              <a:t> Perry K.. &amp;  Mondrago A. , Structure of a Complex between </a:t>
            </a:r>
            <a:r>
              <a:rPr lang="tr-TR" i="1" dirty="0" smtClean="0"/>
              <a:t>E. Coli </a:t>
            </a:r>
            <a:r>
              <a:rPr lang="tr-TR" dirty="0" smtClean="0"/>
              <a:t>DNA Topoisomerase I and Single-Stranded DNA, Department of Biochemistry, Molecular Biology,and Cell Biology,Northwestern University Evanston, Illinois 60208 </a:t>
            </a:r>
            <a:r>
              <a:rPr lang="tr-TR" i="1" dirty="0" smtClean="0"/>
              <a:t> </a:t>
            </a:r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23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6064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THANKS FOR YOUR ATTENTION.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8394" y="5877272"/>
            <a:ext cx="82296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 smtClean="0"/>
              <a:t>PD. Don’t be mean with questions.</a:t>
            </a:r>
          </a:p>
          <a:p>
            <a:pPr marL="109728" indent="0">
              <a:buFont typeface="Georgia"/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08" y="1432722"/>
            <a:ext cx="4104456" cy="44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  <p:pic>
        <p:nvPicPr>
          <p:cNvPr id="4" name="Contenidor de contingut 3" descr="Captura de 2014-03-12 12_38_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916832"/>
            <a:ext cx="3083111" cy="4252342"/>
          </a:xfrm>
        </p:spPr>
      </p:pic>
      <p:pic>
        <p:nvPicPr>
          <p:cNvPr id="1026" name="Picture 2" descr="C:\Users\U107933\Desktop\1ECLe.coli. topo 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4536504" cy="46531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1560" y="1196752"/>
            <a:ext cx="396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Discovery</a:t>
            </a:r>
            <a:r>
              <a:rPr lang="es-ES" dirty="0" smtClean="0">
                <a:solidFill>
                  <a:schemeClr val="accent2"/>
                </a:solidFill>
              </a:rPr>
              <a:t> of DNA </a:t>
            </a:r>
            <a:r>
              <a:rPr lang="en-US" dirty="0" err="1" smtClean="0">
                <a:solidFill>
                  <a:schemeClr val="accent2"/>
                </a:solidFill>
              </a:rPr>
              <a:t>topoisomerease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err="1" smtClean="0">
                <a:solidFill>
                  <a:schemeClr val="accent2"/>
                </a:solidFill>
              </a:rPr>
              <a:t>E.coli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topoisomerease</a:t>
            </a:r>
            <a:r>
              <a:rPr lang="en-US" dirty="0" smtClean="0">
                <a:solidFill>
                  <a:schemeClr val="accent2"/>
                </a:solidFill>
              </a:rPr>
              <a:t>  I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Second discovered </a:t>
            </a:r>
            <a:r>
              <a:rPr lang="en-US" sz="2400" dirty="0" err="1" smtClean="0">
                <a:solidFill>
                  <a:schemeClr val="accent2"/>
                </a:solidFill>
              </a:rPr>
              <a:t>topoisomerease</a:t>
            </a:r>
            <a:r>
              <a:rPr lang="en-US" sz="2400" dirty="0" smtClean="0">
                <a:solidFill>
                  <a:schemeClr val="accent2"/>
                </a:solidFill>
              </a:rPr>
              <a:t> :DNA </a:t>
            </a:r>
            <a:r>
              <a:rPr lang="en-US" sz="2400" dirty="0" err="1" smtClean="0">
                <a:solidFill>
                  <a:schemeClr val="accent2"/>
                </a:solidFill>
              </a:rPr>
              <a:t>Gyrase</a:t>
            </a:r>
            <a:r>
              <a:rPr lang="en-US" sz="2400" dirty="0" smtClean="0">
                <a:solidFill>
                  <a:schemeClr val="accent2"/>
                </a:solidFill>
              </a:rPr>
              <a:t> (1976) 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U107933\Desktop\DNA gyrase 1E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68863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Examples of </a:t>
            </a:r>
            <a:r>
              <a:rPr lang="en-US" dirty="0" err="1" smtClean="0">
                <a:solidFill>
                  <a:schemeClr val="accent2"/>
                </a:solidFill>
              </a:rPr>
              <a:t>topoisomereases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7" name="Picture 3" descr="C:\Users\U107933\Desktop\Captura de 2014-03-14 12_01_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5148064" cy="4204817"/>
          </a:xfrm>
          <a:prstGeom prst="rect">
            <a:avLst/>
          </a:prstGeom>
          <a:noFill/>
        </p:spPr>
      </p:pic>
      <p:pic>
        <p:nvPicPr>
          <p:cNvPr id="1028" name="Picture 4" descr="C:\Users\U107933\Desktop\Captura de 2014-03-14 12_02_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775177" cy="413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  <p:pic>
        <p:nvPicPr>
          <p:cNvPr id="5" name="Contenidor de contingut 4" descr="topo famil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2078" y="1556792"/>
            <a:ext cx="5539843" cy="4104456"/>
          </a:xfrm>
        </p:spPr>
      </p:pic>
      <p:sp>
        <p:nvSpPr>
          <p:cNvPr id="4" name="Rectangle 3"/>
          <p:cNvSpPr/>
          <p:nvPr/>
        </p:nvSpPr>
        <p:spPr>
          <a:xfrm>
            <a:off x="2123728" y="5805264"/>
            <a:ext cx="4520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Corbett K.D. and James M. Berger J.M</a:t>
            </a:r>
            <a:endParaRPr lang="es-ES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à">
  <a:themeElements>
    <a:clrScheme name="Urbà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à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882</TotalTime>
  <Words>913</Words>
  <Application>Microsoft Office PowerPoint</Application>
  <PresentationFormat>On-screen Show (4:3)</PresentationFormat>
  <Paragraphs>171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Calibri</vt:lpstr>
      <vt:lpstr>Georgia</vt:lpstr>
      <vt:lpstr>Trebuchet MS</vt:lpstr>
      <vt:lpstr>Wingdings 2</vt:lpstr>
      <vt:lpstr>Urbà</vt:lpstr>
      <vt:lpstr>TOPOISOMERASES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FUNCTION OF TOPOISOMERASES</vt:lpstr>
      <vt:lpstr>FUNCTION OF TOPOISOMERASES</vt:lpstr>
      <vt:lpstr>FUNCTION OF TOPOISOMEREASES</vt:lpstr>
      <vt:lpstr>FUNCTION OF TOPOISOMEREASES</vt:lpstr>
      <vt:lpstr>FUNCTION OF TOPOISOMEREASES </vt:lpstr>
      <vt:lpstr>FUNCTION OF TOPOISOMEREASES</vt:lpstr>
      <vt:lpstr>FUNCTION OF TOPOISOMEREASES</vt:lpstr>
      <vt:lpstr>FUNCTION OF TOPOISOMERASES</vt:lpstr>
      <vt:lpstr>FUNCTION OF TOPOISOMEREASES</vt:lpstr>
      <vt:lpstr>FUNCTION OF TOPOISOMERASES</vt:lpstr>
      <vt:lpstr>FUNCTION OF TOPOISOMERASES</vt:lpstr>
      <vt:lpstr>FUNCTION OF TOPOISOMEREASES</vt:lpstr>
      <vt:lpstr>Subfamilies types.</vt:lpstr>
      <vt:lpstr>Type IA DNA Topoisomerase General features.</vt:lpstr>
      <vt:lpstr>Type IA DNA Topoisomerase.</vt:lpstr>
      <vt:lpstr>E. Coli DNA Topoisomerase I Structure.</vt:lpstr>
      <vt:lpstr>E. Coli DNA Topoisomerase I Structure.</vt:lpstr>
      <vt:lpstr>E. Coli DNA Topoisomerase I Structure.</vt:lpstr>
      <vt:lpstr>E. Coli DNA Topoisomerase I Structure.</vt:lpstr>
      <vt:lpstr>E. Coli DNA Topoisomerase III Structure.</vt:lpstr>
      <vt:lpstr>E. Coli DNA Topoisomerase III Structure.</vt:lpstr>
      <vt:lpstr>E. Coli DNA Topoisomerase III Structure.</vt:lpstr>
      <vt:lpstr>E. Coli DNA Topoisomerases I &amp; III</vt:lpstr>
      <vt:lpstr>E. Coli DNA Topoisomerases I &amp; III</vt:lpstr>
      <vt:lpstr>Reverse Gyrase. Protein</vt:lpstr>
      <vt:lpstr>Type IA Subfamily superposition</vt:lpstr>
      <vt:lpstr>Type IA Subfamily. Stamp</vt:lpstr>
      <vt:lpstr>Type IA Subfamily. Alignment</vt:lpstr>
      <vt:lpstr>Type IA Subfamily. Alignment</vt:lpstr>
      <vt:lpstr>Type IB DNA Topoisomerase General Features </vt:lpstr>
      <vt:lpstr>Human DNA Topoisomerase I. Structure</vt:lpstr>
      <vt:lpstr>Human DNA Topoisomerase I. Structure</vt:lpstr>
      <vt:lpstr>Human DNA Topoisomerase I. Structure</vt:lpstr>
      <vt:lpstr>Type II DNA Topoisomerase General Features </vt:lpstr>
      <vt:lpstr>Type II DNA Topoisomerase.Structure</vt:lpstr>
      <vt:lpstr>E. Coli Gyrase B subunit. </vt:lpstr>
      <vt:lpstr>Type IIB DNA Topoisomerase.Structure S. Shibatae Topoisomerase VI-B</vt:lpstr>
      <vt:lpstr>Type IIA &amp; IIB superposition.</vt:lpstr>
      <vt:lpstr>Type IIA &amp; IIB Stamp.</vt:lpstr>
      <vt:lpstr>Type IIA &amp; IIB Alignment.</vt:lpstr>
      <vt:lpstr>Conclusions</vt:lpstr>
      <vt:lpstr>PEM</vt:lpstr>
      <vt:lpstr>PowerPoint Presentation</vt:lpstr>
      <vt:lpstr>References.</vt:lpstr>
      <vt:lpstr>PowerPoint Presentation</vt:lpstr>
    </vt:vector>
  </TitlesOfParts>
  <Company>Universitat Pompeu Fabra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upf</dc:creator>
  <cp:lastModifiedBy>Fernando Camacho Navarro</cp:lastModifiedBy>
  <cp:revision>73</cp:revision>
  <dcterms:created xsi:type="dcterms:W3CDTF">2014-03-05T14:59:51Z</dcterms:created>
  <dcterms:modified xsi:type="dcterms:W3CDTF">2014-03-14T16:40:24Z</dcterms:modified>
</cp:coreProperties>
</file>